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57" r:id="rId5"/>
    <p:sldId id="260" r:id="rId6"/>
    <p:sldId id="258" r:id="rId7"/>
    <p:sldId id="259"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45" autoAdjust="0"/>
    <p:restoredTop sz="94660"/>
  </p:normalViewPr>
  <p:slideViewPr>
    <p:cSldViewPr snapToGrid="0">
      <p:cViewPr varScale="1">
        <p:scale>
          <a:sx n="80" d="100"/>
          <a:sy n="80" d="100"/>
        </p:scale>
        <p:origin x="53"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4D4285-C74E-4FE1-8BD4-FF2F9605D91B}"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4ABB5-EFA4-44B1-8D11-1CE8C123EBAA}" type="slidenum">
              <a:rPr lang="en-US" smtClean="0"/>
              <a:t>‹#›</a:t>
            </a:fld>
            <a:endParaRPr lang="en-US"/>
          </a:p>
        </p:txBody>
      </p:sp>
    </p:spTree>
    <p:extLst>
      <p:ext uri="{BB962C8B-B14F-4D97-AF65-F5344CB8AC3E}">
        <p14:creationId xmlns:p14="http://schemas.microsoft.com/office/powerpoint/2010/main" val="391151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4D4285-C74E-4FE1-8BD4-FF2F9605D91B}"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4ABB5-EFA4-44B1-8D11-1CE8C123EBAA}" type="slidenum">
              <a:rPr lang="en-US" smtClean="0"/>
              <a:t>‹#›</a:t>
            </a:fld>
            <a:endParaRPr lang="en-US"/>
          </a:p>
        </p:txBody>
      </p:sp>
    </p:spTree>
    <p:extLst>
      <p:ext uri="{BB962C8B-B14F-4D97-AF65-F5344CB8AC3E}">
        <p14:creationId xmlns:p14="http://schemas.microsoft.com/office/powerpoint/2010/main" val="1645311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4D4285-C74E-4FE1-8BD4-FF2F9605D91B}"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4ABB5-EFA4-44B1-8D11-1CE8C123EBAA}" type="slidenum">
              <a:rPr lang="en-US" smtClean="0"/>
              <a:t>‹#›</a:t>
            </a:fld>
            <a:endParaRPr lang="en-US"/>
          </a:p>
        </p:txBody>
      </p:sp>
    </p:spTree>
    <p:extLst>
      <p:ext uri="{BB962C8B-B14F-4D97-AF65-F5344CB8AC3E}">
        <p14:creationId xmlns:p14="http://schemas.microsoft.com/office/powerpoint/2010/main" val="374780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4D4285-C74E-4FE1-8BD4-FF2F9605D91B}"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4ABB5-EFA4-44B1-8D11-1CE8C123EBAA}" type="slidenum">
              <a:rPr lang="en-US" smtClean="0"/>
              <a:t>‹#›</a:t>
            </a:fld>
            <a:endParaRPr lang="en-US"/>
          </a:p>
        </p:txBody>
      </p:sp>
    </p:spTree>
    <p:extLst>
      <p:ext uri="{BB962C8B-B14F-4D97-AF65-F5344CB8AC3E}">
        <p14:creationId xmlns:p14="http://schemas.microsoft.com/office/powerpoint/2010/main" val="255701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4D4285-C74E-4FE1-8BD4-FF2F9605D91B}"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4ABB5-EFA4-44B1-8D11-1CE8C123EBAA}" type="slidenum">
              <a:rPr lang="en-US" smtClean="0"/>
              <a:t>‹#›</a:t>
            </a:fld>
            <a:endParaRPr lang="en-US"/>
          </a:p>
        </p:txBody>
      </p:sp>
    </p:spTree>
    <p:extLst>
      <p:ext uri="{BB962C8B-B14F-4D97-AF65-F5344CB8AC3E}">
        <p14:creationId xmlns:p14="http://schemas.microsoft.com/office/powerpoint/2010/main" val="275336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4D4285-C74E-4FE1-8BD4-FF2F9605D91B}"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4ABB5-EFA4-44B1-8D11-1CE8C123EBAA}" type="slidenum">
              <a:rPr lang="en-US" smtClean="0"/>
              <a:t>‹#›</a:t>
            </a:fld>
            <a:endParaRPr lang="en-US"/>
          </a:p>
        </p:txBody>
      </p:sp>
    </p:spTree>
    <p:extLst>
      <p:ext uri="{BB962C8B-B14F-4D97-AF65-F5344CB8AC3E}">
        <p14:creationId xmlns:p14="http://schemas.microsoft.com/office/powerpoint/2010/main" val="458923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4D4285-C74E-4FE1-8BD4-FF2F9605D91B}" type="datetimeFigureOut">
              <a:rPr lang="en-US" smtClean="0"/>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84ABB5-EFA4-44B1-8D11-1CE8C123EBAA}" type="slidenum">
              <a:rPr lang="en-US" smtClean="0"/>
              <a:t>‹#›</a:t>
            </a:fld>
            <a:endParaRPr lang="en-US"/>
          </a:p>
        </p:txBody>
      </p:sp>
    </p:spTree>
    <p:extLst>
      <p:ext uri="{BB962C8B-B14F-4D97-AF65-F5344CB8AC3E}">
        <p14:creationId xmlns:p14="http://schemas.microsoft.com/office/powerpoint/2010/main" val="1120700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4D4285-C74E-4FE1-8BD4-FF2F9605D91B}" type="datetimeFigureOut">
              <a:rPr lang="en-US" smtClean="0"/>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84ABB5-EFA4-44B1-8D11-1CE8C123EBAA}" type="slidenum">
              <a:rPr lang="en-US" smtClean="0"/>
              <a:t>‹#›</a:t>
            </a:fld>
            <a:endParaRPr lang="en-US"/>
          </a:p>
        </p:txBody>
      </p:sp>
    </p:spTree>
    <p:extLst>
      <p:ext uri="{BB962C8B-B14F-4D97-AF65-F5344CB8AC3E}">
        <p14:creationId xmlns:p14="http://schemas.microsoft.com/office/powerpoint/2010/main" val="97382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D4285-C74E-4FE1-8BD4-FF2F9605D91B}" type="datetimeFigureOut">
              <a:rPr lang="en-US" smtClean="0"/>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84ABB5-EFA4-44B1-8D11-1CE8C123EBAA}" type="slidenum">
              <a:rPr lang="en-US" smtClean="0"/>
              <a:t>‹#›</a:t>
            </a:fld>
            <a:endParaRPr lang="en-US"/>
          </a:p>
        </p:txBody>
      </p:sp>
    </p:spTree>
    <p:extLst>
      <p:ext uri="{BB962C8B-B14F-4D97-AF65-F5344CB8AC3E}">
        <p14:creationId xmlns:p14="http://schemas.microsoft.com/office/powerpoint/2010/main" val="800273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4D4285-C74E-4FE1-8BD4-FF2F9605D91B}"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4ABB5-EFA4-44B1-8D11-1CE8C123EBAA}" type="slidenum">
              <a:rPr lang="en-US" smtClean="0"/>
              <a:t>‹#›</a:t>
            </a:fld>
            <a:endParaRPr lang="en-US"/>
          </a:p>
        </p:txBody>
      </p:sp>
    </p:spTree>
    <p:extLst>
      <p:ext uri="{BB962C8B-B14F-4D97-AF65-F5344CB8AC3E}">
        <p14:creationId xmlns:p14="http://schemas.microsoft.com/office/powerpoint/2010/main" val="1536058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4D4285-C74E-4FE1-8BD4-FF2F9605D91B}"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4ABB5-EFA4-44B1-8D11-1CE8C123EBAA}" type="slidenum">
              <a:rPr lang="en-US" smtClean="0"/>
              <a:t>‹#›</a:t>
            </a:fld>
            <a:endParaRPr lang="en-US"/>
          </a:p>
        </p:txBody>
      </p:sp>
    </p:spTree>
    <p:extLst>
      <p:ext uri="{BB962C8B-B14F-4D97-AF65-F5344CB8AC3E}">
        <p14:creationId xmlns:p14="http://schemas.microsoft.com/office/powerpoint/2010/main" val="2926782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D4285-C74E-4FE1-8BD4-FF2F9605D91B}" type="datetimeFigureOut">
              <a:rPr lang="en-US" smtClean="0"/>
              <a:t>6/25/2018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4ABB5-EFA4-44B1-8D11-1CE8C123EBAA}" type="slidenum">
              <a:rPr lang="en-US" smtClean="0"/>
              <a:t>‹#›</a:t>
            </a:fld>
            <a:endParaRPr lang="en-US"/>
          </a:p>
        </p:txBody>
      </p:sp>
    </p:spTree>
    <p:extLst>
      <p:ext uri="{BB962C8B-B14F-4D97-AF65-F5344CB8AC3E}">
        <p14:creationId xmlns:p14="http://schemas.microsoft.com/office/powerpoint/2010/main" val="3144770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11">
            <a:extLst>
              <a:ext uri="{FF2B5EF4-FFF2-40B4-BE49-F238E27FC236}">
                <a16:creationId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27538" y="4756638"/>
            <a:ext cx="11139854" cy="930447"/>
          </a:xfrm>
        </p:spPr>
        <p:txBody>
          <a:bodyPr>
            <a:normAutofit/>
          </a:bodyPr>
          <a:lstStyle/>
          <a:p>
            <a:r>
              <a:rPr lang="en-US" sz="5400">
                <a:solidFill>
                  <a:srgbClr val="FFFFFF"/>
                </a:solidFill>
              </a:rPr>
              <a:t>Ministerial Health Fellowship</a:t>
            </a:r>
          </a:p>
        </p:txBody>
      </p:sp>
      <p:sp>
        <p:nvSpPr>
          <p:cNvPr id="3" name="Subtitle 2"/>
          <p:cNvSpPr>
            <a:spLocks noGrp="1"/>
          </p:cNvSpPr>
          <p:nvPr>
            <p:ph type="subTitle" idx="1"/>
          </p:nvPr>
        </p:nvSpPr>
        <p:spPr>
          <a:xfrm>
            <a:off x="1339362" y="5815698"/>
            <a:ext cx="9144000" cy="420001"/>
          </a:xfrm>
        </p:spPr>
        <p:txBody>
          <a:bodyPr>
            <a:normAutofit/>
          </a:bodyPr>
          <a:lstStyle/>
          <a:p>
            <a:r>
              <a:rPr lang="en-US" sz="2000">
                <a:solidFill>
                  <a:srgbClr val="70A9EF"/>
                </a:solidFill>
              </a:rPr>
              <a:t>A Program of Cross Street Training and Academic Center (CSTAC)</a:t>
            </a:r>
          </a:p>
        </p:txBody>
      </p:sp>
      <p:pic>
        <p:nvPicPr>
          <p:cNvPr id="5" name="Picture 4">
            <a:extLst>
              <a:ext uri="{FF2B5EF4-FFF2-40B4-BE49-F238E27FC236}">
                <a16:creationId xmlns:a16="http://schemas.microsoft.com/office/drawing/2014/main" id="{1330E0F6-5DB5-6C4A-B6DA-E8FAF57BF99B}"/>
              </a:ext>
            </a:extLst>
          </p:cNvPr>
          <p:cNvPicPr/>
          <p:nvPr/>
        </p:nvPicPr>
        <p:blipFill>
          <a:blip r:embed="rId2" cstate="print">
            <a:extLst>
              <a:ext uri="{28A0092B-C50C-407E-A947-70E740481C1C}">
                <a14:useLocalDpi xmlns:a14="http://schemas.microsoft.com/office/drawing/2010/main"/>
              </a:ext>
            </a:extLst>
          </a:blip>
          <a:stretch>
            <a:fillRect/>
          </a:stretch>
        </p:blipFill>
        <p:spPr bwMode="auto">
          <a:xfrm>
            <a:off x="3480983" y="307731"/>
            <a:ext cx="5174934" cy="3997637"/>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2162179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136" y="5091762"/>
            <a:ext cx="7834193" cy="1264588"/>
          </a:xfrm>
        </p:spPr>
        <p:txBody>
          <a:bodyPr vert="horz" lIns="91440" tIns="45720" rIns="91440" bIns="45720" rtlCol="0" anchor="ctr">
            <a:normAutofit/>
          </a:bodyPr>
          <a:lstStyle/>
          <a:p>
            <a:pPr algn="r"/>
            <a:r>
              <a:rPr lang="en-US" sz="6000"/>
              <a:t>Thank you!</a:t>
            </a:r>
          </a:p>
        </p:txBody>
      </p:sp>
      <p:pic>
        <p:nvPicPr>
          <p:cNvPr id="18" name="Picture 17">
            <a:extLst>
              <a:ext uri="{FF2B5EF4-FFF2-40B4-BE49-F238E27FC236}">
                <a16:creationId xmlns:a16="http://schemas.microsoft.com/office/drawing/2014/main" id="{0B8F554E-E23E-7A49-8682-C8F89F9049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3858"/>
          <a:stretch/>
        </p:blipFill>
        <p:spPr>
          <a:xfrm>
            <a:off x="-3983" y="10"/>
            <a:ext cx="12192000" cy="4571990"/>
          </a:xfrm>
          <a:prstGeom prst="rect">
            <a:avLst/>
          </a:prstGeom>
        </p:spPr>
      </p:pic>
      <p:cxnSp>
        <p:nvCxnSpPr>
          <p:cNvPr id="32" name="Straight Connector 31">
            <a:extLst>
              <a:ext uri="{FF2B5EF4-FFF2-40B4-BE49-F238E27FC236}">
                <a16:creationId xmlns:a16="http://schemas.microsoft.com/office/drawing/2014/main" id="{E126E481-B945-4179-BD79-05E96E9B29E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2199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0">
            <a:extLst>
              <a:ext uri="{FF2B5EF4-FFF2-40B4-BE49-F238E27FC236}">
                <a16:creationId xmlns:a16="http://schemas.microsoft.com/office/drawing/2014/main" id="{B0792D4F-247E-46FE-85FC-881DEFA41D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1">
            <a:extLst>
              <a:ext uri="{FF2B5EF4-FFF2-40B4-BE49-F238E27FC236}">
                <a16:creationId xmlns:a16="http://schemas.microsoft.com/office/drawing/2014/main" id="{2CF02DB9-7F5D-469F-A4EB-54602F294F4A}"/>
              </a:ext>
            </a:extLst>
          </p:cNvPr>
          <p:cNvSpPr>
            <a:spLocks noGrp="1"/>
          </p:cNvSpPr>
          <p:nvPr>
            <p:ph type="title"/>
          </p:nvPr>
        </p:nvSpPr>
        <p:spPr>
          <a:xfrm>
            <a:off x="634276" y="4892358"/>
            <a:ext cx="3766272" cy="1325563"/>
          </a:xfrm>
        </p:spPr>
        <p:txBody>
          <a:bodyPr>
            <a:normAutofit/>
          </a:bodyPr>
          <a:lstStyle/>
          <a:p>
            <a:pPr algn="r"/>
            <a:r>
              <a:rPr lang="en-US" sz="2400">
                <a:solidFill>
                  <a:schemeClr val="bg1"/>
                </a:solidFill>
              </a:rPr>
              <a:t>Our Organization, Mission, Agenda </a:t>
            </a:r>
          </a:p>
        </p:txBody>
      </p:sp>
      <p:sp>
        <p:nvSpPr>
          <p:cNvPr id="5" name="Content Placeholder 2">
            <a:extLst>
              <a:ext uri="{FF2B5EF4-FFF2-40B4-BE49-F238E27FC236}">
                <a16:creationId xmlns:a16="http://schemas.microsoft.com/office/drawing/2014/main" id="{B454D006-447A-4AFA-996C-F6575E568140}"/>
              </a:ext>
            </a:extLst>
          </p:cNvPr>
          <p:cNvSpPr>
            <a:spLocks noGrp="1"/>
          </p:cNvSpPr>
          <p:nvPr>
            <p:ph idx="1"/>
          </p:nvPr>
        </p:nvSpPr>
        <p:spPr>
          <a:xfrm>
            <a:off x="4878784" y="4824249"/>
            <a:ext cx="6673136" cy="1461780"/>
          </a:xfrm>
        </p:spPr>
        <p:txBody>
          <a:bodyPr anchor="ctr">
            <a:normAutofit/>
          </a:bodyPr>
          <a:lstStyle/>
          <a:p>
            <a:pPr marL="457200" lvl="1" indent="0">
              <a:buNone/>
            </a:pPr>
            <a:r>
              <a:rPr lang="en-US" sz="1500" dirty="0">
                <a:solidFill>
                  <a:schemeClr val="bg1"/>
                </a:solidFill>
              </a:rPr>
              <a:t>Cross Street Training and Academic Center (CSTAC) is a </a:t>
            </a:r>
            <a:r>
              <a:rPr lang="en-US" sz="1500" b="1" dirty="0">
                <a:solidFill>
                  <a:schemeClr val="bg1"/>
                </a:solidFill>
              </a:rPr>
              <a:t>Middletown</a:t>
            </a:r>
            <a:r>
              <a:rPr lang="en-US" sz="1500" dirty="0">
                <a:solidFill>
                  <a:schemeClr val="bg1"/>
                </a:solidFill>
              </a:rPr>
              <a:t> non-profit based at Cross Street AME Zion Church. CSTAC operates the Ministerial Health Fellowship (MHF). MHF is an </a:t>
            </a:r>
            <a:r>
              <a:rPr lang="en-US" sz="1500" b="1" dirty="0">
                <a:solidFill>
                  <a:schemeClr val="bg1"/>
                </a:solidFill>
              </a:rPr>
              <a:t>advocacy coalition </a:t>
            </a:r>
            <a:r>
              <a:rPr lang="en-US" sz="1500" dirty="0">
                <a:solidFill>
                  <a:schemeClr val="bg1"/>
                </a:solidFill>
              </a:rPr>
              <a:t>comprised of Black faith leaders. MHF addresses health equity concerns by working on state healthcare policy. Below are some of our MHF leaders.</a:t>
            </a:r>
          </a:p>
          <a:p>
            <a:endParaRPr lang="en-US" sz="1500" dirty="0">
              <a:solidFill>
                <a:schemeClr val="bg1"/>
              </a:solidFill>
            </a:endParaRPr>
          </a:p>
        </p:txBody>
      </p:sp>
      <p:pic>
        <p:nvPicPr>
          <p:cNvPr id="6" name="Picture 5">
            <a:extLst>
              <a:ext uri="{FF2B5EF4-FFF2-40B4-BE49-F238E27FC236}">
                <a16:creationId xmlns:a16="http://schemas.microsoft.com/office/drawing/2014/main" id="{34BA1F68-6CA2-47C8-A313-25429387379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05" y="402336"/>
            <a:ext cx="12172561" cy="3530043"/>
          </a:xfrm>
          <a:prstGeom prst="rect">
            <a:avLst/>
          </a:prstGeom>
        </p:spPr>
      </p:pic>
      <p:cxnSp>
        <p:nvCxnSpPr>
          <p:cNvPr id="28" name="Straight Connector 12">
            <a:extLst>
              <a:ext uri="{FF2B5EF4-FFF2-40B4-BE49-F238E27FC236}">
                <a16:creationId xmlns:a16="http://schemas.microsoft.com/office/drawing/2014/main" id="{CE272F12-AF86-441A-BC1B-C014BBBF85B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989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B0792D4F-247E-46FE-85FC-881DEFA41D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1">
            <a:extLst>
              <a:ext uri="{FF2B5EF4-FFF2-40B4-BE49-F238E27FC236}">
                <a16:creationId xmlns:a16="http://schemas.microsoft.com/office/drawing/2014/main" id="{96E4BC19-4216-4BC6-B575-511C9241B6EE}"/>
              </a:ext>
            </a:extLst>
          </p:cNvPr>
          <p:cNvSpPr>
            <a:spLocks noGrp="1"/>
          </p:cNvSpPr>
          <p:nvPr>
            <p:ph type="title"/>
          </p:nvPr>
        </p:nvSpPr>
        <p:spPr>
          <a:xfrm>
            <a:off x="634276" y="4892358"/>
            <a:ext cx="3766272" cy="1325563"/>
          </a:xfrm>
        </p:spPr>
        <p:txBody>
          <a:bodyPr>
            <a:normAutofit/>
          </a:bodyPr>
          <a:lstStyle/>
          <a:p>
            <a:pPr algn="r"/>
            <a:r>
              <a:rPr lang="en-US" sz="2400">
                <a:solidFill>
                  <a:schemeClr val="bg1"/>
                </a:solidFill>
              </a:rPr>
              <a:t>Role of Advocacy in Supporting Our Mission</a:t>
            </a:r>
          </a:p>
        </p:txBody>
      </p:sp>
      <p:sp>
        <p:nvSpPr>
          <p:cNvPr id="5" name="Content Placeholder 2">
            <a:extLst>
              <a:ext uri="{FF2B5EF4-FFF2-40B4-BE49-F238E27FC236}">
                <a16:creationId xmlns:a16="http://schemas.microsoft.com/office/drawing/2014/main" id="{0782584E-FF7B-49D8-9FD2-484B478C592A}"/>
              </a:ext>
            </a:extLst>
          </p:cNvPr>
          <p:cNvSpPr>
            <a:spLocks noGrp="1"/>
          </p:cNvSpPr>
          <p:nvPr>
            <p:ph idx="1"/>
          </p:nvPr>
        </p:nvSpPr>
        <p:spPr>
          <a:xfrm>
            <a:off x="4878784" y="4824249"/>
            <a:ext cx="6673136" cy="1461780"/>
          </a:xfrm>
        </p:spPr>
        <p:txBody>
          <a:bodyPr anchor="ctr">
            <a:normAutofit/>
          </a:bodyPr>
          <a:lstStyle/>
          <a:p>
            <a:pPr marL="457200" lvl="1" indent="0">
              <a:buNone/>
            </a:pPr>
            <a:r>
              <a:rPr lang="en-US" sz="1800">
                <a:solidFill>
                  <a:schemeClr val="bg1"/>
                </a:solidFill>
              </a:rPr>
              <a:t>Advocacy helps faith leaders connect directly with legislators around health equity and policies that affect the communities. Advocacy also heightens awareness that church leaders can be </a:t>
            </a:r>
            <a:r>
              <a:rPr lang="en-US" sz="1800" b="1">
                <a:solidFill>
                  <a:schemeClr val="bg1"/>
                </a:solidFill>
              </a:rPr>
              <a:t>change agents</a:t>
            </a:r>
            <a:r>
              <a:rPr lang="en-US" sz="1800">
                <a:solidFill>
                  <a:schemeClr val="bg1"/>
                </a:solidFill>
              </a:rPr>
              <a:t>.</a:t>
            </a:r>
          </a:p>
        </p:txBody>
      </p:sp>
      <p:pic>
        <p:nvPicPr>
          <p:cNvPr id="6" name="Picture 5">
            <a:extLst>
              <a:ext uri="{FF2B5EF4-FFF2-40B4-BE49-F238E27FC236}">
                <a16:creationId xmlns:a16="http://schemas.microsoft.com/office/drawing/2014/main" id="{8D4A427C-C085-4C6E-AACF-169424CED82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06" y="373814"/>
            <a:ext cx="12170540" cy="3803293"/>
          </a:xfrm>
          <a:prstGeom prst="rect">
            <a:avLst/>
          </a:prstGeom>
        </p:spPr>
      </p:pic>
      <p:cxnSp>
        <p:nvCxnSpPr>
          <p:cNvPr id="25" name="Straight Connector 12">
            <a:extLst>
              <a:ext uri="{FF2B5EF4-FFF2-40B4-BE49-F238E27FC236}">
                <a16:creationId xmlns:a16="http://schemas.microsoft.com/office/drawing/2014/main" id="{CE272F12-AF86-441A-BC1B-C014BBBF85B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66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73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a:normAutofit/>
          </a:bodyPr>
          <a:lstStyle/>
          <a:p>
            <a:pPr algn="r"/>
            <a:r>
              <a:rPr lang="en-US">
                <a:solidFill>
                  <a:srgbClr val="FFFFFF"/>
                </a:solidFill>
              </a:rPr>
              <a:t>Progress Towards Goals – Objective 1</a:t>
            </a:r>
          </a:p>
        </p:txBody>
      </p:sp>
      <p:pic>
        <p:nvPicPr>
          <p:cNvPr id="17" name="Picture 16">
            <a:extLst>
              <a:ext uri="{FF2B5EF4-FFF2-40B4-BE49-F238E27FC236}">
                <a16:creationId xmlns:a16="http://schemas.microsoft.com/office/drawing/2014/main" id="{01C33F46-B291-9745-AC4D-F5CD71994F5F}"/>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t="12820" r="1" b="1"/>
          <a:stretch/>
        </p:blipFill>
        <p:spPr>
          <a:xfrm>
            <a:off x="327547" y="321733"/>
            <a:ext cx="7058306" cy="4107392"/>
          </a:xfrm>
          <a:prstGeom prst="rect">
            <a:avLst/>
          </a:prstGeom>
        </p:spPr>
      </p:pic>
      <p:sp>
        <p:nvSpPr>
          <p:cNvPr id="24" name="Rectangle 23">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029319" y="917725"/>
            <a:ext cx="3424739" cy="4852362"/>
          </a:xfrm>
        </p:spPr>
        <p:txBody>
          <a:bodyPr anchor="ctr">
            <a:normAutofit/>
          </a:bodyPr>
          <a:lstStyle/>
          <a:p>
            <a:pPr lvl="0"/>
            <a:r>
              <a:rPr lang="en-US" sz="2000">
                <a:solidFill>
                  <a:srgbClr val="FFFFFF"/>
                </a:solidFill>
              </a:rPr>
              <a:t>Engaged 30 church leaders </a:t>
            </a:r>
          </a:p>
          <a:p>
            <a:pPr lvl="0"/>
            <a:r>
              <a:rPr lang="en-US" sz="2000">
                <a:solidFill>
                  <a:srgbClr val="FFFFFF"/>
                </a:solidFill>
              </a:rPr>
              <a:t>Worked with Health Equity Solutions this past legislative session to support REL promotion efforts.</a:t>
            </a:r>
          </a:p>
          <a:p>
            <a:pPr lvl="0"/>
            <a:r>
              <a:rPr lang="en-US" sz="2000">
                <a:solidFill>
                  <a:srgbClr val="FFFFFF"/>
                </a:solidFill>
              </a:rPr>
              <a:t>Organized a Legislative Breakfast on May 1, 2018 to promote REL data collection, CHWs, and protect Medicare/Medicaid. </a:t>
            </a:r>
          </a:p>
          <a:p>
            <a:pPr lvl="1"/>
            <a:r>
              <a:rPr lang="en-US" sz="2000">
                <a:solidFill>
                  <a:srgbClr val="FFFFFF"/>
                </a:solidFill>
              </a:rPr>
              <a:t>Reached goal of 70-100 community attendees, including about 5 legislators and 7 aides. </a:t>
            </a:r>
          </a:p>
        </p:txBody>
      </p:sp>
    </p:spTree>
    <p:extLst>
      <p:ext uri="{BB962C8B-B14F-4D97-AF65-F5344CB8AC3E}">
        <p14:creationId xmlns:p14="http://schemas.microsoft.com/office/powerpoint/2010/main" val="426925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B181E26-89C4-4A14-92DE-0F4C4B0E94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3CC4E81-043F-8541-911F-435EF3F0E7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646" r="2" b="32482"/>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14" name="Picture 13">
            <a:extLst>
              <a:ext uri="{FF2B5EF4-FFF2-40B4-BE49-F238E27FC236}">
                <a16:creationId xmlns:a16="http://schemas.microsoft.com/office/drawing/2014/main" id="{95F7A1AB-DD39-9B41-9447-DF040451BD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7074" r="-2" b="32111"/>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21" name="Freeform 37">
            <a:extLst>
              <a:ext uri="{FF2B5EF4-FFF2-40B4-BE49-F238E27FC236}">
                <a16:creationId xmlns:a16="http://schemas.microsoft.com/office/drawing/2014/main" id="{13958066-7CBD-4B89-8F46-614C4F28BC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a:solidFill>
                  <a:schemeClr val="bg1"/>
                </a:solidFill>
              </a:rPr>
              <a:t>Progress Towards Goals – Objective 2</a:t>
            </a:r>
          </a:p>
        </p:txBody>
      </p:sp>
      <p:sp>
        <p:nvSpPr>
          <p:cNvPr id="3" name="Content Placeholder 2"/>
          <p:cNvSpPr>
            <a:spLocks noGrp="1"/>
          </p:cNvSpPr>
          <p:nvPr>
            <p:ph idx="1"/>
          </p:nvPr>
        </p:nvSpPr>
        <p:spPr>
          <a:xfrm>
            <a:off x="838200" y="2015406"/>
            <a:ext cx="5097779" cy="4065986"/>
          </a:xfrm>
        </p:spPr>
        <p:txBody>
          <a:bodyPr anchor="t">
            <a:normAutofit/>
          </a:bodyPr>
          <a:lstStyle/>
          <a:p>
            <a:pPr marL="0" lvl="0" indent="0">
              <a:buNone/>
            </a:pPr>
            <a:r>
              <a:rPr lang="en-US" sz="2000" dirty="0"/>
              <a:t>Identified and targeted 6-8 legislators for one-on-one meetings to educate them about healthcare issues specific to the Black community. </a:t>
            </a:r>
          </a:p>
          <a:p>
            <a:pPr marL="0" lvl="0" indent="0">
              <a:buNone/>
            </a:pPr>
            <a:r>
              <a:rPr lang="en-US" sz="2000" dirty="0"/>
              <a:t>Connected with the following </a:t>
            </a:r>
            <a:r>
              <a:rPr lang="en-US" sz="2000"/>
              <a:t>legislators:</a:t>
            </a:r>
          </a:p>
          <a:p>
            <a:pPr marL="0" lvl="0" indent="0">
              <a:buNone/>
            </a:pPr>
            <a:r>
              <a:rPr lang="en-US" sz="2000"/>
              <a:t>Senator </a:t>
            </a:r>
            <a:r>
              <a:rPr lang="en-US" sz="2000" dirty="0"/>
              <a:t>McCrory, Rep. Lesser, Rep. Ritter, Rep. </a:t>
            </a:r>
            <a:r>
              <a:rPr lang="en-US" sz="2000" dirty="0" err="1"/>
              <a:t>Tercyak</a:t>
            </a:r>
            <a:r>
              <a:rPr lang="en-US" sz="2000" dirty="0"/>
              <a:t>, Rep. Vargas, Rep. McGee, Rep. Lopes, and Rep. Sanchez.</a:t>
            </a:r>
          </a:p>
        </p:txBody>
      </p:sp>
    </p:spTree>
    <p:extLst>
      <p:ext uri="{BB962C8B-B14F-4D97-AF65-F5344CB8AC3E}">
        <p14:creationId xmlns:p14="http://schemas.microsoft.com/office/powerpoint/2010/main" val="311715777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9">
            <a:extLst>
              <a:ext uri="{FF2B5EF4-FFF2-40B4-BE49-F238E27FC236}">
                <a16:creationId xmlns:a16="http://schemas.microsoft.com/office/drawing/2014/main" id="{EB181E26-89C4-4A14-92DE-0F4C4B0E94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E5795AC-D716-D140-A245-5C75B48E82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8183" r="2" b="4945"/>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12" name="Picture 11">
            <a:extLst>
              <a:ext uri="{FF2B5EF4-FFF2-40B4-BE49-F238E27FC236}">
                <a16:creationId xmlns:a16="http://schemas.microsoft.com/office/drawing/2014/main" id="{895FC416-DEF9-0748-9C3A-FE20710383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0530" r="-2" b="18846"/>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32" name="Freeform 37">
            <a:extLst>
              <a:ext uri="{FF2B5EF4-FFF2-40B4-BE49-F238E27FC236}">
                <a16:creationId xmlns:a16="http://schemas.microsoft.com/office/drawing/2014/main" id="{13958066-7CBD-4B89-8F46-614C4F28BC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dirty="0">
                <a:solidFill>
                  <a:schemeClr val="bg1"/>
                </a:solidFill>
              </a:rPr>
              <a:t>Progress Towards Goals – Objective 3</a:t>
            </a:r>
          </a:p>
        </p:txBody>
      </p:sp>
      <p:sp>
        <p:nvSpPr>
          <p:cNvPr id="3" name="Content Placeholder 2"/>
          <p:cNvSpPr>
            <a:spLocks noGrp="1"/>
          </p:cNvSpPr>
          <p:nvPr>
            <p:ph idx="1"/>
          </p:nvPr>
        </p:nvSpPr>
        <p:spPr>
          <a:xfrm>
            <a:off x="838200" y="2015406"/>
            <a:ext cx="5097779" cy="4065986"/>
          </a:xfrm>
        </p:spPr>
        <p:txBody>
          <a:bodyPr anchor="t">
            <a:normAutofit/>
          </a:bodyPr>
          <a:lstStyle/>
          <a:p>
            <a:r>
              <a:rPr lang="en-US" sz="2000" dirty="0"/>
              <a:t>Working with Middlesex hospital to develop a community initiative to involve faith leaders in helping with healthcare crises. </a:t>
            </a:r>
          </a:p>
          <a:p>
            <a:r>
              <a:rPr lang="en-US" sz="2000" dirty="0"/>
              <a:t>Catherine Rees, Director of Community Benefits, stated her interest in partnership.</a:t>
            </a:r>
          </a:p>
        </p:txBody>
      </p:sp>
    </p:spTree>
    <p:extLst>
      <p:ext uri="{BB962C8B-B14F-4D97-AF65-F5344CB8AC3E}">
        <p14:creationId xmlns:p14="http://schemas.microsoft.com/office/powerpoint/2010/main" val="255963358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5">
            <a:extLst>
              <a:ext uri="{FF2B5EF4-FFF2-40B4-BE49-F238E27FC236}">
                <a16:creationId xmlns:a16="http://schemas.microsoft.com/office/drawing/2014/main" id="{A6792F05-2FD4-4F18-815E-15391E8B4A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a:t>Partnerships</a:t>
            </a:r>
          </a:p>
        </p:txBody>
      </p:sp>
      <p:sp>
        <p:nvSpPr>
          <p:cNvPr id="3" name="Content Placeholder 2"/>
          <p:cNvSpPr>
            <a:spLocks noGrp="1"/>
          </p:cNvSpPr>
          <p:nvPr>
            <p:ph idx="1"/>
          </p:nvPr>
        </p:nvSpPr>
        <p:spPr>
          <a:xfrm>
            <a:off x="838200" y="2021249"/>
            <a:ext cx="5707565" cy="4155713"/>
          </a:xfrm>
        </p:spPr>
        <p:txBody>
          <a:bodyPr>
            <a:normAutofit/>
          </a:bodyPr>
          <a:lstStyle/>
          <a:p>
            <a:pPr marL="457200" lvl="1" indent="0">
              <a:buNone/>
            </a:pPr>
            <a:r>
              <a:rPr lang="en-US" sz="2000"/>
              <a:t>Connected with other advocacy groups like Uconn Health Disparities Institute, and working with healthcare leaders like Marie Spivey, Tekisha Everette, Nichelle Mullens, and Darcy Cobbs-Lomax.</a:t>
            </a:r>
          </a:p>
        </p:txBody>
      </p:sp>
      <p:pic>
        <p:nvPicPr>
          <p:cNvPr id="11" name="Picture 10">
            <a:extLst>
              <a:ext uri="{FF2B5EF4-FFF2-40B4-BE49-F238E27FC236}">
                <a16:creationId xmlns:a16="http://schemas.microsoft.com/office/drawing/2014/main" id="{058D0F38-3A94-CF4B-90D1-28300FA020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6397" r="2" b="12639"/>
          <a:stretch/>
        </p:blipFill>
        <p:spPr>
          <a:xfrm>
            <a:off x="6716922" y="1700078"/>
            <a:ext cx="5475077" cy="2583792"/>
          </a:xfrm>
          <a:custGeom>
            <a:avLst/>
            <a:gdLst>
              <a:gd name="connsiteX0" fmla="*/ 0 w 5475077"/>
              <a:gd name="connsiteY0" fmla="*/ 0 h 2583792"/>
              <a:gd name="connsiteX1" fmla="*/ 5475077 w 5475077"/>
              <a:gd name="connsiteY1" fmla="*/ 0 h 2583792"/>
              <a:gd name="connsiteX2" fmla="*/ 5475077 w 5475077"/>
              <a:gd name="connsiteY2" fmla="*/ 2583792 h 2583792"/>
              <a:gd name="connsiteX3" fmla="*/ 1197192 w 5475077"/>
              <a:gd name="connsiteY3" fmla="*/ 2583792 h 2583792"/>
            </a:gdLst>
            <a:ahLst/>
            <a:cxnLst>
              <a:cxn ang="0">
                <a:pos x="connsiteX0" y="connsiteY0"/>
              </a:cxn>
              <a:cxn ang="0">
                <a:pos x="connsiteX1" y="connsiteY1"/>
              </a:cxn>
              <a:cxn ang="0">
                <a:pos x="connsiteX2" y="connsiteY2"/>
              </a:cxn>
              <a:cxn ang="0">
                <a:pos x="connsiteX3" y="connsiteY3"/>
              </a:cxn>
            </a:cxnLst>
            <a:rect l="l" t="t" r="r" b="b"/>
            <a:pathLst>
              <a:path w="5475077" h="2583792">
                <a:moveTo>
                  <a:pt x="0" y="0"/>
                </a:moveTo>
                <a:lnTo>
                  <a:pt x="5475077" y="0"/>
                </a:lnTo>
                <a:lnTo>
                  <a:pt x="5475077" y="2583792"/>
                </a:lnTo>
                <a:lnTo>
                  <a:pt x="1197192" y="2583792"/>
                </a:lnTo>
                <a:close/>
              </a:path>
            </a:pathLst>
          </a:custGeom>
        </p:spPr>
      </p:pic>
      <p:pic>
        <p:nvPicPr>
          <p:cNvPr id="10" name="Picture 9">
            <a:extLst>
              <a:ext uri="{FF2B5EF4-FFF2-40B4-BE49-F238E27FC236}">
                <a16:creationId xmlns:a16="http://schemas.microsoft.com/office/drawing/2014/main" id="{80A639D3-E7E1-3D4D-843B-84FB18792E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b="9187"/>
          <a:stretch/>
        </p:blipFill>
        <p:spPr>
          <a:xfrm>
            <a:off x="7914115" y="4283870"/>
            <a:ext cx="4277884" cy="2583520"/>
          </a:xfrm>
          <a:custGeom>
            <a:avLst/>
            <a:gdLst>
              <a:gd name="connsiteX0" fmla="*/ 0 w 4277884"/>
              <a:gd name="connsiteY0" fmla="*/ 0 h 2583520"/>
              <a:gd name="connsiteX1" fmla="*/ 4277884 w 4277884"/>
              <a:gd name="connsiteY1" fmla="*/ 0 h 2583520"/>
              <a:gd name="connsiteX2" fmla="*/ 4277884 w 4277884"/>
              <a:gd name="connsiteY2" fmla="*/ 2583520 h 2583520"/>
              <a:gd name="connsiteX3" fmla="*/ 1192437 w 4277884"/>
              <a:gd name="connsiteY3" fmla="*/ 2583520 h 2583520"/>
              <a:gd name="connsiteX4" fmla="*/ 1188085 w 4277884"/>
              <a:gd name="connsiteY4" fmla="*/ 2574129 h 2583520"/>
              <a:gd name="connsiteX5" fmla="*/ 1192715 w 4277884"/>
              <a:gd name="connsiteY5" fmla="*/ 2574129 h 258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884" h="2583520">
                <a:moveTo>
                  <a:pt x="0" y="0"/>
                </a:moveTo>
                <a:lnTo>
                  <a:pt x="4277884" y="0"/>
                </a:lnTo>
                <a:lnTo>
                  <a:pt x="4277884" y="2583520"/>
                </a:lnTo>
                <a:lnTo>
                  <a:pt x="1192437" y="2583520"/>
                </a:lnTo>
                <a:lnTo>
                  <a:pt x="1188085" y="2574129"/>
                </a:lnTo>
                <a:lnTo>
                  <a:pt x="1192715" y="2574129"/>
                </a:lnTo>
                <a:close/>
              </a:path>
            </a:pathLst>
          </a:custGeom>
        </p:spPr>
      </p:pic>
    </p:spTree>
    <p:extLst>
      <p:ext uri="{BB962C8B-B14F-4D97-AF65-F5344CB8AC3E}">
        <p14:creationId xmlns:p14="http://schemas.microsoft.com/office/powerpoint/2010/main" val="269158348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098" y="1396289"/>
            <a:ext cx="6387102" cy="1325563"/>
          </a:xfrm>
        </p:spPr>
        <p:txBody>
          <a:bodyPr>
            <a:normAutofit/>
          </a:bodyPr>
          <a:lstStyle/>
          <a:p>
            <a:r>
              <a:rPr lang="en-US" dirty="0"/>
              <a:t>Lessons &amp; Reflections </a:t>
            </a:r>
            <a:endParaRPr lang="en-US"/>
          </a:p>
        </p:txBody>
      </p:sp>
      <p:sp>
        <p:nvSpPr>
          <p:cNvPr id="3" name="Content Placeholder 2"/>
          <p:cNvSpPr>
            <a:spLocks noGrp="1"/>
          </p:cNvSpPr>
          <p:nvPr>
            <p:ph idx="1"/>
          </p:nvPr>
        </p:nvSpPr>
        <p:spPr>
          <a:xfrm>
            <a:off x="805542" y="2871982"/>
            <a:ext cx="6382657" cy="3181684"/>
          </a:xfrm>
        </p:spPr>
        <p:txBody>
          <a:bodyPr anchor="t">
            <a:normAutofit/>
          </a:bodyPr>
          <a:lstStyle/>
          <a:p>
            <a:pPr marL="0" indent="0">
              <a:buNone/>
            </a:pPr>
            <a:r>
              <a:rPr lang="en-US" sz="1800"/>
              <a:t>The MHF has the ability to help transform community members into passionate advocates. As we anticipated, now that we have engaged the trust of church leaders, they bring their congregants and colleagues. </a:t>
            </a:r>
          </a:p>
          <a:p>
            <a:pPr marL="0" indent="0">
              <a:buNone/>
            </a:pPr>
            <a:endParaRPr lang="en-US" sz="1800"/>
          </a:p>
        </p:txBody>
      </p:sp>
      <p:sp>
        <p:nvSpPr>
          <p:cNvPr id="21" name="Freeform: Shape 20">
            <a:extLst>
              <a:ext uri="{FF2B5EF4-FFF2-40B4-BE49-F238E27FC236}">
                <a16:creationId xmlns:a16="http://schemas.microsoft.com/office/drawing/2014/main" id="{2C6A2225-94AF-4BC4-98F4-77746E7B10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8C8F41CD-3085-C247-8EA1-FBC8EC3286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01" r="10748" b="3"/>
          <a:stretch/>
        </p:blipFill>
        <p:spPr>
          <a:xfrm flipH="1">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23" name="Freeform: Shape 22">
            <a:extLst>
              <a:ext uri="{FF2B5EF4-FFF2-40B4-BE49-F238E27FC236}">
                <a16:creationId xmlns:a16="http://schemas.microsoft.com/office/drawing/2014/main" id="{648F5915-2CE1-4F74-88C5-D4366893D2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D8A2C13-DEC0-3F40-BCCB-AED976B2A0C4}"/>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l="717" r="16963" b="-5"/>
          <a:stretch/>
        </p:blipFill>
        <p:spPr>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15887688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2054CC5-F475-A744-A420-147F0251A3B0}"/>
              </a:ext>
            </a:extLst>
          </p:cNvPr>
          <p:cNvPicPr>
            <a:picLocks noChangeAspect="1"/>
          </p:cNvPicPr>
          <p:nvPr/>
        </p:nvPicPr>
        <p:blipFill rotWithShape="1">
          <a:blip r:embed="rId2" cstate="screen">
            <a:duotone>
              <a:prstClr val="black"/>
              <a:schemeClr val="tx2">
                <a:tint val="45000"/>
                <a:satMod val="400000"/>
              </a:schemeClr>
            </a:duotone>
            <a:alphaModFix amt="35000"/>
            <a:extLst>
              <a:ext uri="{28A0092B-C50C-407E-A947-70E740481C1C}">
                <a14:useLocalDpi xmlns:a14="http://schemas.microsoft.com/office/drawing/2010/main"/>
              </a:ext>
            </a:extLst>
          </a:blip>
          <a:srcRect t="10361" r="-1" b="6284"/>
          <a:stretch/>
        </p:blipFill>
        <p:spPr>
          <a:xfrm>
            <a:off x="-17" y="10"/>
            <a:ext cx="12188952" cy="6857990"/>
          </a:xfrm>
          <a:prstGeom prst="rect">
            <a:avLst/>
          </a:prstGeom>
        </p:spPr>
      </p:pic>
      <p:sp>
        <p:nvSpPr>
          <p:cNvPr id="2" name="Title 1"/>
          <p:cNvSpPr>
            <a:spLocks noGrp="1"/>
          </p:cNvSpPr>
          <p:nvPr>
            <p:ph type="title"/>
          </p:nvPr>
        </p:nvSpPr>
        <p:spPr>
          <a:xfrm>
            <a:off x="6053668" y="803325"/>
            <a:ext cx="5314536" cy="1325563"/>
          </a:xfrm>
        </p:spPr>
        <p:txBody>
          <a:bodyPr>
            <a:normAutofit/>
          </a:bodyPr>
          <a:lstStyle/>
          <a:p>
            <a:r>
              <a:rPr lang="en-US"/>
              <a:t>Future Plans</a:t>
            </a:r>
          </a:p>
        </p:txBody>
      </p:sp>
      <p:sp>
        <p:nvSpPr>
          <p:cNvPr id="17" name="Freeform: Shape 19">
            <a:extLst>
              <a:ext uri="{FF2B5EF4-FFF2-40B4-BE49-F238E27FC236}">
                <a16:creationId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6EEF8A3D-8EDD-1845-893E-FAB17E8CA9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132" r="9635" b="2"/>
          <a:stretch/>
        </p:blipFill>
        <p:spPr>
          <a:xfrm>
            <a:off x="-2317" y="-2"/>
            <a:ext cx="5441859" cy="5654940"/>
          </a:xfrm>
          <a:custGeom>
            <a:avLst/>
            <a:gdLst>
              <a:gd name="connsiteX0" fmla="*/ 0 w 5067519"/>
              <a:gd name="connsiteY0" fmla="*/ 0 h 5265942"/>
              <a:gd name="connsiteX1" fmla="*/ 4097786 w 5067519"/>
              <a:gd name="connsiteY1" fmla="*/ 0 h 5265942"/>
              <a:gd name="connsiteX2" fmla="*/ 4176264 w 5067519"/>
              <a:gd name="connsiteY2" fmla="*/ 71326 h 5265942"/>
              <a:gd name="connsiteX3" fmla="*/ 5067519 w 5067519"/>
              <a:gd name="connsiteY3" fmla="*/ 2223006 h 5265942"/>
              <a:gd name="connsiteX4" fmla="*/ 2024583 w 5067519"/>
              <a:gd name="connsiteY4" fmla="*/ 5265942 h 5265942"/>
              <a:gd name="connsiteX5" fmla="*/ 145914 w 5067519"/>
              <a:gd name="connsiteY5" fmla="*/ 4616926 h 5265942"/>
              <a:gd name="connsiteX6" fmla="*/ 0 w 5067519"/>
              <a:gd name="connsiteY6" fmla="*/ 4489006 h 526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519" h="5265942">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p:spPr>
      </p:pic>
      <p:sp>
        <p:nvSpPr>
          <p:cNvPr id="3" name="Content Placeholder 2"/>
          <p:cNvSpPr>
            <a:spLocks noGrp="1"/>
          </p:cNvSpPr>
          <p:nvPr>
            <p:ph idx="1"/>
          </p:nvPr>
        </p:nvSpPr>
        <p:spPr>
          <a:xfrm>
            <a:off x="6053667" y="2279018"/>
            <a:ext cx="5314543" cy="3375920"/>
          </a:xfrm>
        </p:spPr>
        <p:txBody>
          <a:bodyPr anchor="t">
            <a:normAutofit/>
          </a:bodyPr>
          <a:lstStyle/>
          <a:p>
            <a:pPr marL="457200" lvl="1" indent="0">
              <a:buNone/>
            </a:pPr>
            <a:r>
              <a:rPr lang="en-US" sz="1800"/>
              <a:t>Our coalition sees workforce development and getting people positioned to become Community Health Workers (CHWs) as important goals. We also envision the coalition of churches to be trained as CHWs, especially since Black churches are at the front line to deal with health crises.</a:t>
            </a:r>
          </a:p>
        </p:txBody>
      </p:sp>
    </p:spTree>
    <p:extLst>
      <p:ext uri="{BB962C8B-B14F-4D97-AF65-F5344CB8AC3E}">
        <p14:creationId xmlns:p14="http://schemas.microsoft.com/office/powerpoint/2010/main" val="100581614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TotalTime>
  <Words>409</Words>
  <Application>Microsoft Office PowerPoint</Application>
  <PresentationFormat>Widescreen</PresentationFormat>
  <Paragraphs>25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Tw Cen MT</vt:lpstr>
      <vt:lpstr>Office Theme</vt:lpstr>
      <vt:lpstr>Ministerial Health Fellowship</vt:lpstr>
      <vt:lpstr>Our Organization, Mission, Agenda </vt:lpstr>
      <vt:lpstr>Role of Advocacy in Supporting Our Mission</vt:lpstr>
      <vt:lpstr>Progress Towards Goals – Objective 1</vt:lpstr>
      <vt:lpstr>Progress Towards Goals – Objective 2</vt:lpstr>
      <vt:lpstr>Progress Towards Goals – Objective 3</vt:lpstr>
      <vt:lpstr>Partnerships</vt:lpstr>
      <vt:lpstr>Lessons &amp; Reflections </vt:lpstr>
      <vt:lpstr>Future Plans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Ministerial Health Fellowship</dc:title>
  <dc:creator>Quyen Truong</dc:creator>
  <cp:lastModifiedBy>Quyen</cp:lastModifiedBy>
  <cp:revision>49</cp:revision>
  <dcterms:created xsi:type="dcterms:W3CDTF">2017-05-25T15:35:01Z</dcterms:created>
  <dcterms:modified xsi:type="dcterms:W3CDTF">2018-06-26T01:08:45Z</dcterms:modified>
</cp:coreProperties>
</file>